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24650" cy="97742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714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36462-8F10-41E1-B3A9-9344242502A8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22375"/>
            <a:ext cx="439737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03763"/>
            <a:ext cx="5378450" cy="3848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8413" y="928370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948B2-97A7-4DAC-A395-B0CF2DA151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36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948B2-97A7-4DAC-A395-B0CF2DA1515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77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4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51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0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73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9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8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08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1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78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8C008-87C0-4635-A388-11BF56B7E7FF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54C1-55D4-4077-A2E9-F492D3F32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6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332656"/>
            <a:ext cx="7772400" cy="288031"/>
          </a:xfrm>
        </p:spPr>
        <p:txBody>
          <a:bodyPr>
            <a:noAutofit/>
          </a:bodyPr>
          <a:lstStyle/>
          <a:p>
            <a:r>
              <a:rPr lang="ru-RU" sz="1200" dirty="0"/>
              <a:t>Организационная структура управления МАУ ДО «СШОР «ОЛИМПИЙСКИЙ»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40759" cy="648072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tx1"/>
                </a:solidFill>
              </a:rPr>
              <a:t>Учредитель</a:t>
            </a:r>
          </a:p>
          <a:p>
            <a:r>
              <a:rPr lang="ru-RU" sz="1200" dirty="0">
                <a:solidFill>
                  <a:schemeClr val="tx1"/>
                </a:solidFill>
              </a:rPr>
              <a:t>Муниципальное казенное учреждение «Исполнительный комитет муниципального образования город Набережные Челны Республики Татарстан»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023143"/>
              </p:ext>
            </p:extLst>
          </p:nvPr>
        </p:nvGraphicFramePr>
        <p:xfrm>
          <a:off x="1511661" y="770424"/>
          <a:ext cx="6084662" cy="792088"/>
        </p:xfrm>
        <a:graphic>
          <a:graphicData uri="http://schemas.openxmlformats.org/drawingml/2006/table">
            <a:tbl>
              <a:tblPr/>
              <a:tblGrid>
                <a:gridCol w="6084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106863"/>
              </p:ext>
            </p:extLst>
          </p:nvPr>
        </p:nvGraphicFramePr>
        <p:xfrm>
          <a:off x="331596" y="2069960"/>
          <a:ext cx="1577591" cy="494944"/>
        </p:xfrm>
        <a:graphic>
          <a:graphicData uri="http://schemas.openxmlformats.org/drawingml/2006/table">
            <a:tbl>
              <a:tblPr/>
              <a:tblGrid>
                <a:gridCol w="1577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494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Министерство</a:t>
                      </a:r>
                      <a:r>
                        <a:rPr lang="ru-RU" sz="1050" baseline="0" dirty="0"/>
                        <a:t> спорта Республики Татарстан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756205"/>
              </p:ext>
            </p:extLst>
          </p:nvPr>
        </p:nvGraphicFramePr>
        <p:xfrm>
          <a:off x="2230734" y="2090057"/>
          <a:ext cx="2160396" cy="891540"/>
        </p:xfrm>
        <a:graphic>
          <a:graphicData uri="http://schemas.openxmlformats.org/drawingml/2006/table">
            <a:tbl>
              <a:tblPr/>
              <a:tblGrid>
                <a:gridCol w="2160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Управление</a:t>
                      </a:r>
                      <a:r>
                        <a:rPr lang="ru-RU" sz="1050" baseline="0" dirty="0"/>
                        <a:t> физической культуры и спорта Исполнительного комитета муниципального образования город Набережные Челны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265177"/>
              </p:ext>
            </p:extLst>
          </p:nvPr>
        </p:nvGraphicFramePr>
        <p:xfrm>
          <a:off x="4662435" y="2120202"/>
          <a:ext cx="1487156" cy="844062"/>
        </p:xfrm>
        <a:graphic>
          <a:graphicData uri="http://schemas.openxmlformats.org/drawingml/2006/table">
            <a:tbl>
              <a:tblPr/>
              <a:tblGrid>
                <a:gridCol w="1487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406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Республиканский</a:t>
                      </a:r>
                      <a:r>
                        <a:rPr lang="ru-RU" sz="1050" baseline="0" dirty="0"/>
                        <a:t> центр физической культуры и юношеского спорта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496604"/>
              </p:ext>
            </p:extLst>
          </p:nvPr>
        </p:nvGraphicFramePr>
        <p:xfrm>
          <a:off x="6515477" y="2116815"/>
          <a:ext cx="1989574" cy="813916"/>
        </p:xfrm>
        <a:graphic>
          <a:graphicData uri="http://schemas.openxmlformats.org/drawingml/2006/table">
            <a:tbl>
              <a:tblPr/>
              <a:tblGrid>
                <a:gridCol w="1989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1391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Муниципальное бюджетное учреждение «Центр</a:t>
                      </a:r>
                      <a:r>
                        <a:rPr lang="ru-RU" sz="1050" baseline="0" dirty="0"/>
                        <a:t> развития спорта»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0" name="Прямая соединительная линия 19"/>
          <p:cNvCxnSpPr>
            <a:cxnSpLocks/>
          </p:cNvCxnSpPr>
          <p:nvPr/>
        </p:nvCxnSpPr>
        <p:spPr>
          <a:xfrm>
            <a:off x="1691680" y="1772816"/>
            <a:ext cx="56886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568193" y="155679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691680" y="1772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380312" y="1772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75856" y="1772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580112" y="1772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691680" y="3284984"/>
            <a:ext cx="576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691680" y="2636912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cxnSpLocks/>
            <a:stCxn id="14" idx="2"/>
          </p:cNvCxnSpPr>
          <p:nvPr/>
        </p:nvCxnSpPr>
        <p:spPr>
          <a:xfrm>
            <a:off x="7510264" y="2930731"/>
            <a:ext cx="0" cy="3542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206358"/>
              </p:ext>
            </p:extLst>
          </p:nvPr>
        </p:nvGraphicFramePr>
        <p:xfrm>
          <a:off x="864158" y="3516923"/>
          <a:ext cx="3788229" cy="401934"/>
        </p:xfrm>
        <a:graphic>
          <a:graphicData uri="http://schemas.openxmlformats.org/drawingml/2006/table">
            <a:tbl>
              <a:tblPr/>
              <a:tblGrid>
                <a:gridCol w="3788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93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Директор МАУ ДО «СШОР «ОЛИМПИЙСКИЙ»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46" name="Прямая со стрелкой 45"/>
          <p:cNvCxnSpPr>
            <a:cxnSpLocks/>
          </p:cNvCxnSpPr>
          <p:nvPr/>
        </p:nvCxnSpPr>
        <p:spPr>
          <a:xfrm>
            <a:off x="5580112" y="2981597"/>
            <a:ext cx="0" cy="303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cxnSpLocks/>
          </p:cNvCxnSpPr>
          <p:nvPr/>
        </p:nvCxnSpPr>
        <p:spPr>
          <a:xfrm>
            <a:off x="3275856" y="328498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568265"/>
              </p:ext>
            </p:extLst>
          </p:nvPr>
        </p:nvGraphicFramePr>
        <p:xfrm>
          <a:off x="5004048" y="3428999"/>
          <a:ext cx="3567196" cy="333103"/>
        </p:xfrm>
        <a:graphic>
          <a:graphicData uri="http://schemas.openxmlformats.org/drawingml/2006/table">
            <a:tbl>
              <a:tblPr/>
              <a:tblGrid>
                <a:gridCol w="3567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10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Профсоюзный</a:t>
                      </a:r>
                      <a:r>
                        <a:rPr lang="ru-RU" sz="1050" baseline="0" dirty="0"/>
                        <a:t> комитет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83228"/>
              </p:ext>
            </p:extLst>
          </p:nvPr>
        </p:nvGraphicFramePr>
        <p:xfrm>
          <a:off x="5004048" y="3861048"/>
          <a:ext cx="3537051" cy="288032"/>
        </p:xfrm>
        <a:graphic>
          <a:graphicData uri="http://schemas.openxmlformats.org/drawingml/2006/table">
            <a:tbl>
              <a:tblPr/>
              <a:tblGrid>
                <a:gridCol w="3537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Общее</a:t>
                      </a:r>
                      <a:r>
                        <a:rPr lang="ru-RU" sz="1050" baseline="0" dirty="0"/>
                        <a:t> собрание работников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2" name="Прямая со стрелкой 51"/>
          <p:cNvCxnSpPr/>
          <p:nvPr/>
        </p:nvCxnSpPr>
        <p:spPr>
          <a:xfrm flipV="1">
            <a:off x="4716016" y="3429000"/>
            <a:ext cx="28803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4716016" y="3861048"/>
            <a:ext cx="288032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95536" y="4365104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cxnSpLocks/>
          </p:cNvCxnSpPr>
          <p:nvPr/>
        </p:nvCxnSpPr>
        <p:spPr>
          <a:xfrm>
            <a:off x="3275856" y="4382918"/>
            <a:ext cx="0" cy="229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cxnSpLocks/>
          </p:cNvCxnSpPr>
          <p:nvPr/>
        </p:nvCxnSpPr>
        <p:spPr>
          <a:xfrm>
            <a:off x="395536" y="4382918"/>
            <a:ext cx="0" cy="229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1339"/>
              </p:ext>
            </p:extLst>
          </p:nvPr>
        </p:nvGraphicFramePr>
        <p:xfrm>
          <a:off x="35497" y="4632290"/>
          <a:ext cx="864096" cy="411480"/>
        </p:xfrm>
        <a:graphic>
          <a:graphicData uri="http://schemas.openxmlformats.org/drawingml/2006/table">
            <a:tbl>
              <a:tblPr/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402">
                <a:tc>
                  <a:txBody>
                    <a:bodyPr/>
                    <a:lstStyle/>
                    <a:p>
                      <a:r>
                        <a:rPr lang="ru-RU" sz="1050" dirty="0"/>
                        <a:t>Психолог,</a:t>
                      </a:r>
                      <a:r>
                        <a:rPr lang="ru-RU" sz="1050" baseline="0" dirty="0"/>
                        <a:t> художник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386961"/>
              </p:ext>
            </p:extLst>
          </p:nvPr>
        </p:nvGraphicFramePr>
        <p:xfrm>
          <a:off x="1205802" y="4622242"/>
          <a:ext cx="763675" cy="411480"/>
        </p:xfrm>
        <a:graphic>
          <a:graphicData uri="http://schemas.openxmlformats.org/drawingml/2006/table">
            <a:tbl>
              <a:tblPr/>
              <a:tblGrid>
                <a:gridCol w="763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837">
                <a:tc>
                  <a:txBody>
                    <a:bodyPr/>
                    <a:lstStyle/>
                    <a:p>
                      <a:r>
                        <a:rPr lang="ru-RU" sz="1050" dirty="0"/>
                        <a:t>Главный</a:t>
                      </a:r>
                      <a:r>
                        <a:rPr lang="ru-RU" sz="1050" baseline="0" dirty="0"/>
                        <a:t> бухгалтер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99923"/>
              </p:ext>
            </p:extLst>
          </p:nvPr>
        </p:nvGraphicFramePr>
        <p:xfrm>
          <a:off x="2090057" y="4652387"/>
          <a:ext cx="897767" cy="411480"/>
        </p:xfrm>
        <a:graphic>
          <a:graphicData uri="http://schemas.openxmlformats.org/drawingml/2006/table">
            <a:tbl>
              <a:tblPr/>
              <a:tblGrid>
                <a:gridCol w="897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837">
                <a:tc>
                  <a:txBody>
                    <a:bodyPr/>
                    <a:lstStyle/>
                    <a:p>
                      <a:r>
                        <a:rPr lang="ru-RU" sz="1050" dirty="0"/>
                        <a:t>Заместитель</a:t>
                      </a:r>
                      <a:r>
                        <a:rPr lang="ru-RU" sz="1050" baseline="0" dirty="0"/>
                        <a:t> директора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699600"/>
              </p:ext>
            </p:extLst>
          </p:nvPr>
        </p:nvGraphicFramePr>
        <p:xfrm>
          <a:off x="3104941" y="4662435"/>
          <a:ext cx="1827099" cy="411480"/>
        </p:xfrm>
        <a:graphic>
          <a:graphicData uri="http://schemas.openxmlformats.org/drawingml/2006/table">
            <a:tbl>
              <a:tblPr/>
              <a:tblGrid>
                <a:gridCol w="1827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83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Делопроизводитель, специалист отдела кадров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68" name="Прямая со стрелкой 67"/>
          <p:cNvCxnSpPr>
            <a:cxnSpLocks/>
          </p:cNvCxnSpPr>
          <p:nvPr/>
        </p:nvCxnSpPr>
        <p:spPr>
          <a:xfrm>
            <a:off x="3563888" y="3918857"/>
            <a:ext cx="0" cy="422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cxnSpLocks/>
            <a:endCxn id="63" idx="0"/>
          </p:cNvCxnSpPr>
          <p:nvPr/>
        </p:nvCxnSpPr>
        <p:spPr>
          <a:xfrm>
            <a:off x="1587639" y="4382918"/>
            <a:ext cx="0" cy="239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cxnSpLocks/>
            <a:endCxn id="65" idx="0"/>
          </p:cNvCxnSpPr>
          <p:nvPr/>
        </p:nvCxnSpPr>
        <p:spPr>
          <a:xfrm>
            <a:off x="2538940" y="4365104"/>
            <a:ext cx="0" cy="28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3" name="Таблица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328125"/>
              </p:ext>
            </p:extLst>
          </p:nvPr>
        </p:nvGraphicFramePr>
        <p:xfrm>
          <a:off x="5004048" y="4662435"/>
          <a:ext cx="1296144" cy="401934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93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Администраторы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4" name="Таблица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119743"/>
              </p:ext>
            </p:extLst>
          </p:nvPr>
        </p:nvGraphicFramePr>
        <p:xfrm>
          <a:off x="6355379" y="4612366"/>
          <a:ext cx="1056955" cy="504055"/>
        </p:xfrm>
        <a:graphic>
          <a:graphicData uri="http://schemas.openxmlformats.org/drawingml/2006/table">
            <a:tbl>
              <a:tblPr/>
              <a:tblGrid>
                <a:gridCol w="1056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Зам директора</a:t>
                      </a:r>
                      <a:r>
                        <a:rPr lang="ru-RU" sz="1050" baseline="0" dirty="0"/>
                        <a:t> (по АХЧ)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52163"/>
              </p:ext>
            </p:extLst>
          </p:nvPr>
        </p:nvGraphicFramePr>
        <p:xfrm>
          <a:off x="7524328" y="4653137"/>
          <a:ext cx="1056964" cy="460973"/>
        </p:xfrm>
        <a:graphic>
          <a:graphicData uri="http://schemas.openxmlformats.org/drawingml/2006/table">
            <a:tbl>
              <a:tblPr/>
              <a:tblGrid>
                <a:gridCol w="1056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097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Главный инженер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8" name="Прямая со стрелкой 87"/>
          <p:cNvCxnSpPr>
            <a:cxnSpLocks/>
          </p:cNvCxnSpPr>
          <p:nvPr/>
        </p:nvCxnSpPr>
        <p:spPr>
          <a:xfrm>
            <a:off x="5580112" y="4382918"/>
            <a:ext cx="0" cy="239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6732240" y="4365104"/>
            <a:ext cx="0" cy="179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8532440" y="436510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8" name="Таблица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97051"/>
              </p:ext>
            </p:extLst>
          </p:nvPr>
        </p:nvGraphicFramePr>
        <p:xfrm>
          <a:off x="1043608" y="5229199"/>
          <a:ext cx="936104" cy="36004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ru-RU" sz="1050" dirty="0"/>
                        <a:t>Зав</a:t>
                      </a:r>
                      <a:r>
                        <a:rPr lang="ru-RU" sz="1050" baseline="0" dirty="0"/>
                        <a:t> складом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910640"/>
              </p:ext>
            </p:extLst>
          </p:nvPr>
        </p:nvGraphicFramePr>
        <p:xfrm>
          <a:off x="1043608" y="5733256"/>
          <a:ext cx="865579" cy="360040"/>
        </p:xfrm>
        <a:graphic>
          <a:graphicData uri="http://schemas.openxmlformats.org/drawingml/2006/table">
            <a:tbl>
              <a:tblPr/>
              <a:tblGrid>
                <a:gridCol w="865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ru-RU" sz="1050" dirty="0"/>
                        <a:t>Бухгалтеры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49932"/>
              </p:ext>
            </p:extLst>
          </p:nvPr>
        </p:nvGraphicFramePr>
        <p:xfrm>
          <a:off x="1043608" y="6246127"/>
          <a:ext cx="845482" cy="345465"/>
        </p:xfrm>
        <a:graphic>
          <a:graphicData uri="http://schemas.openxmlformats.org/drawingml/2006/table">
            <a:tbl>
              <a:tblPr/>
              <a:tblGrid>
                <a:gridCol w="845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5465">
                <a:tc>
                  <a:txBody>
                    <a:bodyPr/>
                    <a:lstStyle/>
                    <a:p>
                      <a:r>
                        <a:rPr lang="ru-RU" sz="1050" dirty="0"/>
                        <a:t>Кассиры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1" name="Таблица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693728"/>
              </p:ext>
            </p:extLst>
          </p:nvPr>
        </p:nvGraphicFramePr>
        <p:xfrm>
          <a:off x="2130251" y="5194998"/>
          <a:ext cx="874206" cy="411480"/>
        </p:xfrm>
        <a:graphic>
          <a:graphicData uri="http://schemas.openxmlformats.org/drawingml/2006/table">
            <a:tbl>
              <a:tblPr/>
              <a:tblGrid>
                <a:gridCol w="87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595">
                <a:tc>
                  <a:txBody>
                    <a:bodyPr/>
                    <a:lstStyle/>
                    <a:p>
                      <a:r>
                        <a:rPr lang="ru-RU" sz="1050" dirty="0"/>
                        <a:t>Тренерский</a:t>
                      </a:r>
                      <a:r>
                        <a:rPr lang="ru-RU" sz="1050" baseline="0" dirty="0"/>
                        <a:t> совет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2" name="Таблица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52943"/>
              </p:ext>
            </p:extLst>
          </p:nvPr>
        </p:nvGraphicFramePr>
        <p:xfrm>
          <a:off x="2051720" y="5877272"/>
          <a:ext cx="1008112" cy="720080"/>
        </p:xfrm>
        <a:graphic>
          <a:graphicData uri="http://schemas.openxmlformats.org/drawingml/2006/table">
            <a:tbl>
              <a:tblPr/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Тренерско- методический совет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407606"/>
              </p:ext>
            </p:extLst>
          </p:nvPr>
        </p:nvGraphicFramePr>
        <p:xfrm>
          <a:off x="3275856" y="5225143"/>
          <a:ext cx="1440160" cy="41148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45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Инструкторы</a:t>
                      </a:r>
                      <a:r>
                        <a:rPr lang="ru-RU" sz="1050" baseline="0" dirty="0"/>
                        <a:t> методисты ФСО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" name="Таблица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29943"/>
              </p:ext>
            </p:extLst>
          </p:nvPr>
        </p:nvGraphicFramePr>
        <p:xfrm>
          <a:off x="3342069" y="5759878"/>
          <a:ext cx="1350512" cy="251460"/>
        </p:xfrm>
        <a:graphic>
          <a:graphicData uri="http://schemas.openxmlformats.org/drawingml/2006/table">
            <a:tbl>
              <a:tblPr/>
              <a:tblGrid>
                <a:gridCol w="1350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014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Тренеры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5" name="Таблица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84607"/>
              </p:ext>
            </p:extLst>
          </p:nvPr>
        </p:nvGraphicFramePr>
        <p:xfrm>
          <a:off x="4973934" y="5315578"/>
          <a:ext cx="1175657" cy="1051560"/>
        </p:xfrm>
        <a:graphic>
          <a:graphicData uri="http://schemas.openxmlformats.org/drawingml/2006/table">
            <a:tbl>
              <a:tblPr/>
              <a:tblGrid>
                <a:gridCol w="1175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17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Уборщицы,</a:t>
                      </a:r>
                      <a:r>
                        <a:rPr lang="ru-RU" sz="1050" baseline="0" dirty="0"/>
                        <a:t> гардеробщицы, дезинфекторы, сторожа, сторож автостоянки, сторож вахтер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6" name="Таблица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504988"/>
              </p:ext>
            </p:extLst>
          </p:nvPr>
        </p:nvGraphicFramePr>
        <p:xfrm>
          <a:off x="7703747" y="5325626"/>
          <a:ext cx="877535" cy="571500"/>
        </p:xfrm>
        <a:graphic>
          <a:graphicData uri="http://schemas.openxmlformats.org/drawingml/2006/table">
            <a:tbl>
              <a:tblPr/>
              <a:tblGrid>
                <a:gridCol w="87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741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Инженер</a:t>
                      </a:r>
                      <a:r>
                        <a:rPr lang="ru-RU" sz="1050" baseline="0" dirty="0"/>
                        <a:t> по охране труда и П.Б.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179680"/>
              </p:ext>
            </p:extLst>
          </p:nvPr>
        </p:nvGraphicFramePr>
        <p:xfrm>
          <a:off x="7693705" y="6165304"/>
          <a:ext cx="877535" cy="432048"/>
        </p:xfrm>
        <a:graphic>
          <a:graphicData uri="http://schemas.openxmlformats.org/drawingml/2006/table">
            <a:tbl>
              <a:tblPr/>
              <a:tblGrid>
                <a:gridCol w="87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Лаборанты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8" name="Таблица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243727"/>
              </p:ext>
            </p:extLst>
          </p:nvPr>
        </p:nvGraphicFramePr>
        <p:xfrm>
          <a:off x="6236695" y="5322024"/>
          <a:ext cx="1359627" cy="1051560"/>
        </p:xfrm>
        <a:graphic>
          <a:graphicData uri="http://schemas.openxmlformats.org/drawingml/2006/table">
            <a:tbl>
              <a:tblPr/>
              <a:tblGrid>
                <a:gridCol w="1359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Дворник,</a:t>
                      </a:r>
                      <a:r>
                        <a:rPr lang="ru-RU" sz="1050" baseline="0" dirty="0"/>
                        <a:t> механик, слесарь – ремонтник, электрогазосварщик слесарь аварийно-восстановит. работ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13" name="Прямая со стрелкой 112"/>
          <p:cNvCxnSpPr/>
          <p:nvPr/>
        </p:nvCxnSpPr>
        <p:spPr>
          <a:xfrm flipH="1">
            <a:off x="6012160" y="5085184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>
            <a:cxnSpLocks/>
          </p:cNvCxnSpPr>
          <p:nvPr/>
        </p:nvCxnSpPr>
        <p:spPr>
          <a:xfrm>
            <a:off x="7951134" y="5114110"/>
            <a:ext cx="0" cy="2014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>
            <a:cxnSpLocks/>
            <a:stCxn id="84" idx="2"/>
            <a:endCxn id="108" idx="0"/>
          </p:cNvCxnSpPr>
          <p:nvPr/>
        </p:nvCxnSpPr>
        <p:spPr>
          <a:xfrm>
            <a:off x="6883856" y="5116421"/>
            <a:ext cx="32652" cy="205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>
            <a:cxnSpLocks/>
          </p:cNvCxnSpPr>
          <p:nvPr/>
        </p:nvCxnSpPr>
        <p:spPr>
          <a:xfrm>
            <a:off x="7957154" y="5897126"/>
            <a:ext cx="0" cy="2681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>
            <a:endCxn id="98" idx="0"/>
          </p:cNvCxnSpPr>
          <p:nvPr/>
        </p:nvCxnSpPr>
        <p:spPr>
          <a:xfrm>
            <a:off x="1511660" y="5085184"/>
            <a:ext cx="0" cy="144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cxnSpLocks/>
            <a:stCxn id="63" idx="1"/>
          </p:cNvCxnSpPr>
          <p:nvPr/>
        </p:nvCxnSpPr>
        <p:spPr>
          <a:xfrm flipH="1" flipV="1">
            <a:off x="1007018" y="4823139"/>
            <a:ext cx="198784" cy="4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cxnSpLocks/>
          </p:cNvCxnSpPr>
          <p:nvPr/>
        </p:nvCxnSpPr>
        <p:spPr>
          <a:xfrm flipH="1">
            <a:off x="961552" y="4823139"/>
            <a:ext cx="51943" cy="163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>
            <a:stCxn id="99" idx="1"/>
            <a:endCxn id="99" idx="1"/>
          </p:cNvCxnSpPr>
          <p:nvPr/>
        </p:nvCxnSpPr>
        <p:spPr>
          <a:xfrm>
            <a:off x="1043608" y="59132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>
            <a:endCxn id="101" idx="0"/>
          </p:cNvCxnSpPr>
          <p:nvPr/>
        </p:nvCxnSpPr>
        <p:spPr>
          <a:xfrm>
            <a:off x="2567354" y="5085184"/>
            <a:ext cx="0" cy="1098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/>
          <p:cNvCxnSpPr>
            <a:stCxn id="101" idx="2"/>
            <a:endCxn id="102" idx="0"/>
          </p:cNvCxnSpPr>
          <p:nvPr/>
        </p:nvCxnSpPr>
        <p:spPr>
          <a:xfrm flipH="1">
            <a:off x="2555776" y="5606478"/>
            <a:ext cx="11578" cy="270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>
            <a:cxnSpLocks/>
          </p:cNvCxnSpPr>
          <p:nvPr/>
        </p:nvCxnSpPr>
        <p:spPr>
          <a:xfrm>
            <a:off x="3851920" y="5606478"/>
            <a:ext cx="10110" cy="1533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2987824" y="5085184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 flipH="1">
            <a:off x="971600" y="5877272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6" name="Таблица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901935"/>
              </p:ext>
            </p:extLst>
          </p:nvPr>
        </p:nvGraphicFramePr>
        <p:xfrm>
          <a:off x="3272392" y="6165304"/>
          <a:ext cx="1587640" cy="453343"/>
        </p:xfrm>
        <a:graphic>
          <a:graphicData uri="http://schemas.openxmlformats.org/drawingml/2006/table">
            <a:tbl>
              <a:tblPr/>
              <a:tblGrid>
                <a:gridCol w="158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34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Врачи,</a:t>
                      </a:r>
                      <a:r>
                        <a:rPr lang="ru-RU" sz="1050" baseline="0" dirty="0"/>
                        <a:t> медсестры, мед. По массажу</a:t>
                      </a:r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58" name="Прямая со стрелкой 157"/>
          <p:cNvCxnSpPr/>
          <p:nvPr/>
        </p:nvCxnSpPr>
        <p:spPr>
          <a:xfrm>
            <a:off x="2987824" y="5085184"/>
            <a:ext cx="288032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34348F81-2C40-4A4E-8CA6-3B0737D4D85C}"/>
              </a:ext>
            </a:extLst>
          </p:cNvPr>
          <p:cNvCxnSpPr>
            <a:cxnSpLocks/>
            <a:endCxn id="100" idx="1"/>
          </p:cNvCxnSpPr>
          <p:nvPr/>
        </p:nvCxnSpPr>
        <p:spPr>
          <a:xfrm>
            <a:off x="961551" y="6418859"/>
            <a:ext cx="82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DC687ACA-5DEC-4BBB-8F0C-DE4D37963A3D}"/>
              </a:ext>
            </a:extLst>
          </p:cNvPr>
          <p:cNvCxnSpPr>
            <a:cxnSpLocks/>
          </p:cNvCxnSpPr>
          <p:nvPr/>
        </p:nvCxnSpPr>
        <p:spPr>
          <a:xfrm>
            <a:off x="2771800" y="2981597"/>
            <a:ext cx="0" cy="303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934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148</Words>
  <Application>Microsoft Office PowerPoint</Application>
  <PresentationFormat>Экран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Организационная структура управления МАУ ДО «СШОР «ОЛИМПИЙСКИЙ»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Огранизационная структура управления МАУ «СШОР «ОЛИМПИЙСКИЙ»</dc:title>
  <dc:creator>Алсу</dc:creator>
  <cp:lastModifiedBy>Пользователь</cp:lastModifiedBy>
  <cp:revision>18</cp:revision>
  <cp:lastPrinted>2020-10-28T11:29:19Z</cp:lastPrinted>
  <dcterms:created xsi:type="dcterms:W3CDTF">2020-10-28T09:44:00Z</dcterms:created>
  <dcterms:modified xsi:type="dcterms:W3CDTF">2026-07-13T07:25:36Z</dcterms:modified>
</cp:coreProperties>
</file>